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1" r:id="rId3"/>
    <p:sldId id="316" r:id="rId4"/>
    <p:sldId id="311" r:id="rId5"/>
    <p:sldId id="332" r:id="rId6"/>
    <p:sldId id="333" r:id="rId7"/>
    <p:sldId id="321" r:id="rId8"/>
    <p:sldId id="329" r:id="rId9"/>
    <p:sldId id="330" r:id="rId10"/>
    <p:sldId id="331" r:id="rId11"/>
    <p:sldId id="273" r:id="rId12"/>
    <p:sldId id="304" r:id="rId13"/>
    <p:sldId id="322" r:id="rId14"/>
    <p:sldId id="323" r:id="rId15"/>
    <p:sldId id="324" r:id="rId16"/>
    <p:sldId id="325" r:id="rId17"/>
    <p:sldId id="326" r:id="rId18"/>
    <p:sldId id="327" r:id="rId19"/>
    <p:sldId id="338" r:id="rId20"/>
    <p:sldId id="328" r:id="rId21"/>
    <p:sldId id="274" r:id="rId22"/>
    <p:sldId id="334" r:id="rId23"/>
    <p:sldId id="335" r:id="rId24"/>
    <p:sldId id="336" r:id="rId25"/>
    <p:sldId id="269" r:id="rId26"/>
    <p:sldId id="296" r:id="rId27"/>
    <p:sldId id="337" r:id="rId28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connelly" initials="pc" lastIdx="1" clrIdx="0">
    <p:extLst>
      <p:ext uri="{19B8F6BF-5375-455C-9EA6-DF929625EA0E}">
        <p15:presenceInfo xmlns:p15="http://schemas.microsoft.com/office/powerpoint/2012/main" userId="d7a72e1d2a62a0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0921" autoAdjust="0"/>
  </p:normalViewPr>
  <p:slideViewPr>
    <p:cSldViewPr>
      <p:cViewPr varScale="1">
        <p:scale>
          <a:sx n="135" d="100"/>
          <a:sy n="135" d="100"/>
        </p:scale>
        <p:origin x="5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A10465D4-7112-43DF-AB7F-BFF4629029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788BEAB9-CB51-4F11-B65C-871A559A4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26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BEAB9-CB51-4F11-B65C-871A559A43E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BEAB9-CB51-4F11-B65C-871A559A43E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0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9482-957B-4354-88DD-70A2E5741D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A138C-775B-449D-825D-4A25ADAB66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82926-9888-48AD-9DA9-1B081016F81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303BA-74DF-41B3-BF45-C9A0EB4C602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450B2-A7D1-44C7-AB18-C524789C7B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8D514-60C5-4A75-812A-312C85A452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4F480-5089-42DE-BFD2-E538CF841C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54C3B-7803-45E9-BD9F-319D23901F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4FC2-8CA5-45FD-B382-18D2AB73FA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55106-4937-479D-8FD8-E368C4E2E8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3BBEA-977C-4292-8AAA-F0CD828E978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A9E672-0488-4CE5-B9DF-4C4BBD98D5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4" descr="SkipperGoul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3388" y="2727325"/>
            <a:ext cx="8275637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5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emf"/><Relationship Id="rId7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hyperlink" Target="mailto:support@skipper.no" TargetMode="External"/><Relationship Id="rId10" Type="http://schemas.openxmlformats.org/officeDocument/2006/relationships/image" Target="../media/image32.jpeg"/><Relationship Id="rId4" Type="http://schemas.openxmlformats.org/officeDocument/2006/relationships/hyperlink" Target="mailto:sales@skipper.no" TargetMode="External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upport@skipper.no" TargetMode="External"/><Relationship Id="rId5" Type="http://schemas.openxmlformats.org/officeDocument/2006/relationships/hyperlink" Target="mailto:sales@skipper.no" TargetMode="Externa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.emf"/><Relationship Id="rId7" Type="http://schemas.openxmlformats.org/officeDocument/2006/relationships/image" Target="../media/image3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upport@skipper.no" TargetMode="External"/><Relationship Id="rId5" Type="http://schemas.openxmlformats.org/officeDocument/2006/relationships/hyperlink" Target="mailto:sales@skipper.no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emf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png"/><Relationship Id="rId7" Type="http://schemas.openxmlformats.org/officeDocument/2006/relationships/hyperlink" Target="mailto:support@skipper.n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es@skipper.no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.emf"/><Relationship Id="rId7" Type="http://schemas.openxmlformats.org/officeDocument/2006/relationships/image" Target="../media/image18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.emf"/><Relationship Id="rId7" Type="http://schemas.openxmlformats.org/officeDocument/2006/relationships/image" Target="../media/image18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mailto:support@skipper.no" TargetMode="External"/><Relationship Id="rId10" Type="http://schemas.openxmlformats.org/officeDocument/2006/relationships/image" Target="../media/image20.png"/><Relationship Id="rId4" Type="http://schemas.openxmlformats.org/officeDocument/2006/relationships/hyperlink" Target="mailto:sales@skipper.no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.emf"/><Relationship Id="rId7" Type="http://schemas.openxmlformats.org/officeDocument/2006/relationships/image" Target="../media/image2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381" y="116694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SKIPPER Technical Product 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16833"/>
            <a:ext cx="8208912" cy="403244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dirty="0"/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</a:rPr>
              <a:t>Speed logs: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Technologies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advantages and disadvantages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Design into a vessel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Installation and setup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 and support</a:t>
            </a:r>
          </a:p>
          <a:p>
            <a:pPr algn="l" eaLnBrk="1" hangingPunct="1"/>
            <a:r>
              <a:rPr lang="en-US" sz="2000" dirty="0"/>
              <a:t>Echosounders: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advantages and disadvantages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Design into a vessel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Installation and setup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Service and support</a:t>
            </a:r>
          </a:p>
          <a:p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Bilde 3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5" name="Bilde 4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/>
              <a:t>SKIPPER</a:t>
            </a:r>
            <a:r>
              <a:rPr lang="en-US" sz="1100"/>
              <a:t> Electronics AS</a:t>
            </a:r>
          </a:p>
          <a:p>
            <a:r>
              <a:rPr lang="en-US" sz="1100"/>
              <a:t>Enebakkveien 150</a:t>
            </a:r>
          </a:p>
          <a:p>
            <a:r>
              <a:rPr lang="en-US" sz="1100"/>
              <a:t>0680 Oslo</a:t>
            </a:r>
          </a:p>
        </p:txBody>
      </p:sp>
      <p:sp>
        <p:nvSpPr>
          <p:cNvPr id="8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9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/>
              <a:t>Tlf. +47 23 30 22 70</a:t>
            </a:r>
          </a:p>
          <a:p>
            <a:pPr algn="ctr"/>
            <a:r>
              <a:rPr lang="en-US" sz="1100"/>
              <a:t>Fax +47 23 30 22 71</a:t>
            </a:r>
          </a:p>
        </p:txBody>
      </p:sp>
      <p:sp>
        <p:nvSpPr>
          <p:cNvPr id="10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hlinkClick r:id="rId4"/>
              </a:rPr>
              <a:t>sales@skipper.no</a:t>
            </a:r>
            <a:endParaRPr lang="en-US" sz="1100"/>
          </a:p>
          <a:p>
            <a:r>
              <a:rPr lang="en-US" sz="1100">
                <a:hlinkClick r:id="rId5"/>
              </a:rPr>
              <a:t>support@skipper.no</a:t>
            </a:r>
            <a:r>
              <a:rPr lang="en-US" sz="11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52" y="1405791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 EML224 Compact Electromagnetic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DL1 Doppler – single axis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DL21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SATLOG SL1200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SATLOG SD21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EMES60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Digital Speed Log Repeater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- A multi repeater display that can show up to 6 </a:t>
            </a:r>
            <a:r>
              <a:rPr lang="en-GB" sz="1800" dirty="0" err="1"/>
              <a:t>informations</a:t>
            </a:r>
            <a:r>
              <a:rPr lang="en-GB" sz="1800" dirty="0"/>
              <a:t>, (2 at one time), from most bridge devices.</a:t>
            </a:r>
            <a:r>
              <a:rPr lang="en-GB" sz="16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b="1" dirty="0"/>
              <a:t>Modes:</a:t>
            </a:r>
          </a:p>
          <a:p>
            <a:pPr lvl="1"/>
            <a:endParaRPr lang="en-GB" sz="1200" b="1" baseline="30000" dirty="0"/>
          </a:p>
          <a:p>
            <a:pPr lvl="1"/>
            <a:r>
              <a:rPr lang="en-GB" sz="1400" b="1" baseline="30000" dirty="0"/>
              <a:t>• Depth 	– below surface, keel and transducer</a:t>
            </a:r>
          </a:p>
          <a:p>
            <a:pPr lvl="1"/>
            <a:r>
              <a:rPr lang="en-GB" sz="1400" b="1" baseline="30000" dirty="0"/>
              <a:t>• Speed 	– over ground and through water </a:t>
            </a:r>
          </a:p>
          <a:p>
            <a:pPr lvl="1"/>
            <a:r>
              <a:rPr lang="en-GB" sz="1400" b="1" baseline="30000" dirty="0"/>
              <a:t>• Distance 	– total/trip for both groundspeed and </a:t>
            </a:r>
            <a:r>
              <a:rPr lang="en-GB" sz="1400" b="1" baseline="30000" dirty="0" err="1"/>
              <a:t>waterspeed</a:t>
            </a:r>
            <a:endParaRPr lang="en-GB" sz="1400" b="1" baseline="30000" dirty="0"/>
          </a:p>
          <a:p>
            <a:pPr lvl="1"/>
            <a:r>
              <a:rPr lang="en-GB" sz="1400" b="1" baseline="30000" dirty="0"/>
              <a:t>• Heading 	– true, magnetic and relative</a:t>
            </a:r>
          </a:p>
          <a:p>
            <a:pPr lvl="1"/>
            <a:r>
              <a:rPr lang="en-GB" sz="1400" b="1" baseline="30000" dirty="0"/>
              <a:t>• Rotation 	– rate of turn and direction </a:t>
            </a:r>
          </a:p>
          <a:p>
            <a:pPr lvl="1"/>
            <a:r>
              <a:rPr lang="en-GB" sz="1400" b="1" baseline="30000" dirty="0"/>
              <a:t>• Wind 	– speed and direction (true, magnetic and relative)</a:t>
            </a:r>
          </a:p>
          <a:p>
            <a:pPr lvl="1"/>
            <a:r>
              <a:rPr lang="en-GB" sz="1400" b="1" baseline="30000" dirty="0"/>
              <a:t>• Temp. 	– water and air  </a:t>
            </a:r>
          </a:p>
          <a:p>
            <a:pPr lvl="1"/>
            <a:r>
              <a:rPr lang="en-GB" sz="1400" b="1" baseline="30000" dirty="0"/>
              <a:t>• Drive 	– RPM, propeller pitch and rudder position</a:t>
            </a:r>
          </a:p>
          <a:p>
            <a:pPr lvl="1"/>
            <a:r>
              <a:rPr lang="en-GB" sz="1400" b="1" baseline="30000" dirty="0"/>
              <a:t>• Clock 	– UTC, local time and expected time of arrival</a:t>
            </a:r>
            <a:endParaRPr lang="en-GB" sz="14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85720" y="75142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Bilde 5" descr="EML224 Compact display CD401E2-SA.jpg">
            <a:extLst>
              <a:ext uri="{FF2B5EF4-FFF2-40B4-BE49-F238E27FC236}">
                <a16:creationId xmlns:a16="http://schemas.microsoft.com/office/drawing/2014/main" id="{52CE0020-7751-4890-8F3F-CC3480C385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667548"/>
            <a:ext cx="792088" cy="78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6" descr="EML224 Compact display CD401E1-SA-cropped copy.gif">
            <a:extLst>
              <a:ext uri="{FF2B5EF4-FFF2-40B4-BE49-F238E27FC236}">
                <a16:creationId xmlns:a16="http://schemas.microsoft.com/office/drawing/2014/main" id="{5E8BF4C5-5C38-4E73-BE43-6E2155FF3D6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5485198"/>
            <a:ext cx="689446" cy="68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59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DF560B19-37B4-40D2-AF9B-B6F24B5DC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21079"/>
              </p:ext>
            </p:extLst>
          </p:nvPr>
        </p:nvGraphicFramePr>
        <p:xfrm>
          <a:off x="-36512" y="0"/>
          <a:ext cx="914843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Acrobat Document" r:id="rId3" imgW="11344065" imgH="8019880" progId="Acrobat.Document.DC">
                  <p:embed/>
                </p:oleObj>
              </mc:Choice>
              <mc:Fallback>
                <p:oleObj name="Acrobat Document" r:id="rId3" imgW="11344065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6512" y="0"/>
                        <a:ext cx="914843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ED754F8-4E5D-4001-BD71-B696D765B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85206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Acrobat Document" r:id="rId4" imgW="11344065" imgH="8019880" progId="Acrobat.Document.DC">
                  <p:embed/>
                </p:oleObj>
              </mc:Choice>
              <mc:Fallback>
                <p:oleObj name="Acrobat Document" r:id="rId4" imgW="11344065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28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886412"/>
            <a:ext cx="7351790" cy="428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65190" y="79095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Logs - Placement 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sp>
        <p:nvSpPr>
          <p:cNvPr id="12" name="Rectangle 1030">
            <a:extLst>
              <a:ext uri="{FF2B5EF4-FFF2-40B4-BE49-F238E27FC236}">
                <a16:creationId xmlns:a16="http://schemas.microsoft.com/office/drawing/2014/main" id="{8DC7763A-82D9-4DA3-9708-397D4F42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0" y="1557038"/>
            <a:ext cx="4919977" cy="14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Placement- Flush, laminar flow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Cabling (3/4 tsp shielded cable):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Digital, Low noise, thick enough for 24VDC </a:t>
            </a:r>
            <a:r>
              <a:rPr lang="en-GB" sz="1100" dirty="0"/>
              <a:t>(loop resistance &lt; 9 ohm)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Possible to double pairs to half resistance</a:t>
            </a:r>
            <a:endParaRPr lang="en-GB" sz="2800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78AA8B1-9E68-49C8-82FB-8FD60D0E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441" y="3052548"/>
            <a:ext cx="3310696" cy="192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37E5ACEF-3A32-4DB4-B199-6ED3545B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4105" y="4887637"/>
            <a:ext cx="2356229" cy="13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0.gstatic.com/images?q=tbn:ANd9GcQCorJUhIacmN2LkZH5tltiBCeI1Te8AeC-qbUPQQOec6gAsJE-">
            <a:extLst>
              <a:ext uri="{FF2B5EF4-FFF2-40B4-BE49-F238E27FC236}">
                <a16:creationId xmlns:a16="http://schemas.microsoft.com/office/drawing/2014/main" id="{E8D33104-FE01-4CBD-B6F0-315DCBC2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8826" y="4951457"/>
            <a:ext cx="1655671" cy="1028259"/>
          </a:xfrm>
          <a:prstGeom prst="rect">
            <a:avLst/>
          </a:prstGeom>
          <a:noFill/>
        </p:spPr>
      </p:pic>
      <p:pic>
        <p:nvPicPr>
          <p:cNvPr id="16" name="Picture 2" descr="http://srv3.zetta.no/cmscustomerfiles/www-sevandrilling-com/_upl/dscf73671.jpg">
            <a:extLst>
              <a:ext uri="{FF2B5EF4-FFF2-40B4-BE49-F238E27FC236}">
                <a16:creationId xmlns:a16="http://schemas.microsoft.com/office/drawing/2014/main" id="{3558AFC5-212E-45F2-BB74-CFB6E1F6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6843" y="4946316"/>
            <a:ext cx="1381262" cy="1038543"/>
          </a:xfrm>
          <a:prstGeom prst="rect">
            <a:avLst/>
          </a:prstGeom>
          <a:noFill/>
        </p:spPr>
      </p:pic>
      <p:pic>
        <p:nvPicPr>
          <p:cNvPr id="17" name="Picture 2" descr="http://t1.gstatic.com/images?q=tbn:ANd9GcQ5wt_yc1a75CdfknlKT_ennTgcHT2gS9jqHRTnLkMOLijXKmOl">
            <a:extLst>
              <a:ext uri="{FF2B5EF4-FFF2-40B4-BE49-F238E27FC236}">
                <a16:creationId xmlns:a16="http://schemas.microsoft.com/office/drawing/2014/main" id="{E52DF921-A640-444D-8652-8AD3DF6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7704" y="4976128"/>
            <a:ext cx="1154366" cy="1028259"/>
          </a:xfrm>
          <a:prstGeom prst="rect">
            <a:avLst/>
          </a:prstGeom>
          <a:noFill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A6EEB9C-C395-4365-999B-05B7FD3B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5167" y="2322999"/>
            <a:ext cx="3800296" cy="18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45A4794D-0365-41F3-8239-995B8777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54" y="4124000"/>
            <a:ext cx="257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nb-NO" sz="2400" dirty="0" err="1">
                <a:latin typeface="Times New Roman" pitchFamily="18" charset="0"/>
              </a:rPr>
              <a:t>Recommended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6515B568-0556-4573-AF4E-A69D6E346E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6427" y="3767655"/>
            <a:ext cx="218888" cy="4402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84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557038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/>
              <a:t>All skipper Multi graphic systems have a similar look and feel (2021)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b="1" dirty="0"/>
              <a:t>Setup/installation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Check the sensor is in place and is flush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Set up ships parameters</a:t>
            </a:r>
            <a:r>
              <a:rPr lang="en-GB" sz="1600" dirty="0"/>
              <a:t>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Ship length, tonnage,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sensor position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Set up the communications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NMEA – Output to VDR, Navigation, Radar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AUX, Drive systems, alarms, ….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Alarms, BAM or conning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LAN – Displays, INS,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Test using simulators, in diagnostic menu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/>
              <a:t>Sea test: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600" dirty="0"/>
              <a:t>Calibrate the system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Speed (Not </a:t>
            </a:r>
            <a:r>
              <a:rPr lang="en-GB" sz="1600" dirty="0" err="1"/>
              <a:t>Satlog</a:t>
            </a:r>
            <a:r>
              <a:rPr lang="en-GB" sz="1600" dirty="0"/>
              <a:t>)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Mounting Angles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Log data and check.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65190" y="79095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 – setup – (demo) 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61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15676" y="1640670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/>
              <a:t>All skipper Multi graphic systems have a similar method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b="1" dirty="0"/>
              <a:t>Before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Self test and diagnostic results in diagnostic page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Log data use </a:t>
            </a:r>
            <a:r>
              <a:rPr lang="en-GB" sz="1800" dirty="0" err="1"/>
              <a:t>Graphlog</a:t>
            </a:r>
            <a:r>
              <a:rPr lang="en-GB" sz="1800" dirty="0"/>
              <a:t> software / send to skipper,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DL2 / DL21 / SD21 put in a USB stick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EML224/DL1/SL1200 Send screen shots of diagnostics and sensor data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1600" dirty="0"/>
              <a:t> or LAN Log using service software (to be changed to USB in 2021)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Vessel connects local PC with </a:t>
            </a:r>
            <a:r>
              <a:rPr lang="en-GB" sz="1800" dirty="0" err="1"/>
              <a:t>anydesk</a:t>
            </a:r>
            <a:r>
              <a:rPr lang="en-GB" sz="1800" dirty="0"/>
              <a:t> to </a:t>
            </a:r>
            <a:r>
              <a:rPr lang="en-GB" sz="1800" dirty="0" err="1"/>
              <a:t>wifi</a:t>
            </a:r>
            <a:r>
              <a:rPr lang="en-GB" sz="1800" dirty="0"/>
              <a:t> and LAN port, install service software and windows PC display software. Diagnostics can be performed remotely. 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Calibration adjustments can be performed remotely or using the log files.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Visit to vessel to swap out a PCB or sensor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65190" y="79095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SKIPPER Speed Log – service and support 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45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381" y="116694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SKIPPER Technical Product 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16833"/>
            <a:ext cx="8208912" cy="403244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dirty="0"/>
          </a:p>
          <a:p>
            <a:pPr algn="l" eaLnBrk="1" hangingPunct="1"/>
            <a:r>
              <a:rPr lang="en-US" sz="2000" dirty="0"/>
              <a:t>Speed logs: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The Technologies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The advantages and disadvantages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Design into a vessel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Installation and setup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Service and support</a:t>
            </a: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</a:rPr>
              <a:t>Echosounders: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advantages and disadvantages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Design into a vessel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Installation and setup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 and support</a:t>
            </a:r>
          </a:p>
          <a:p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Bilde 3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5" name="Bilde 4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/>
              <a:t>SKIPPER</a:t>
            </a:r>
            <a:r>
              <a:rPr lang="en-US" sz="1100"/>
              <a:t> Electronics AS</a:t>
            </a:r>
          </a:p>
          <a:p>
            <a:r>
              <a:rPr lang="en-US" sz="1100"/>
              <a:t>Enebakkveien 150</a:t>
            </a:r>
          </a:p>
          <a:p>
            <a:r>
              <a:rPr lang="en-US" sz="1100"/>
              <a:t>0680 Oslo</a:t>
            </a:r>
          </a:p>
        </p:txBody>
      </p:sp>
      <p:sp>
        <p:nvSpPr>
          <p:cNvPr id="8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9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/>
              <a:t>Tlf. +47 23 30 22 70</a:t>
            </a:r>
          </a:p>
          <a:p>
            <a:pPr algn="ctr"/>
            <a:r>
              <a:rPr lang="en-US" sz="1100"/>
              <a:t>Fax +47 23 30 22 71</a:t>
            </a:r>
          </a:p>
        </p:txBody>
      </p:sp>
      <p:sp>
        <p:nvSpPr>
          <p:cNvPr id="10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hlinkClick r:id="rId4"/>
              </a:rPr>
              <a:t>sales@skipper.no</a:t>
            </a:r>
            <a:endParaRPr lang="en-US" sz="1100"/>
          </a:p>
          <a:p>
            <a:r>
              <a:rPr lang="en-US" sz="1100">
                <a:hlinkClick r:id="rId5"/>
              </a:rPr>
              <a:t>support@skipper.no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30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's CHIRP Sonar? | West Marine">
            <a:extLst>
              <a:ext uri="{FF2B5EF4-FFF2-40B4-BE49-F238E27FC236}">
                <a16:creationId xmlns:a16="http://schemas.microsoft.com/office/drawing/2014/main" id="{25C32E17-9155-4C44-BFCC-B9FC9062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345917"/>
            <a:ext cx="2176991" cy="16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756692" y="4237552"/>
            <a:ext cx="6559046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Different Processing techniques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Narrow band (1 frequency) Simple, Low cost, good for shallow, and medium distances, suffers from noise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Wide band (multiple frequency Chirp), higher cost, more power more accuracy – good for long distance, noise reduction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783539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Echosounder technologies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5"/>
              </a:rPr>
              <a:t>sales@skipper.no</a:t>
            </a:r>
            <a:endParaRPr lang="en-GB" sz="1100"/>
          </a:p>
          <a:p>
            <a:r>
              <a:rPr lang="en-GB" sz="1100">
                <a:hlinkClick r:id="rId6"/>
              </a:rPr>
              <a:t>support@skipper.no</a:t>
            </a:r>
            <a:r>
              <a:rPr lang="en-GB" sz="1100"/>
              <a:t> </a:t>
            </a:r>
          </a:p>
        </p:txBody>
      </p:sp>
      <p:sp>
        <p:nvSpPr>
          <p:cNvPr id="12" name="Rectangle 1030">
            <a:extLst>
              <a:ext uri="{FF2B5EF4-FFF2-40B4-BE49-F238E27FC236}">
                <a16:creationId xmlns:a16="http://schemas.microsoft.com/office/drawing/2014/main" id="{58EC362A-2B88-49C9-98BC-CDF332083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91262"/>
            <a:ext cx="7772400" cy="251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Rope with weight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Banging the hull and listening for echo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Acoustics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Different frequencies </a:t>
            </a:r>
            <a:r>
              <a:rPr lang="en-GB" sz="1400" dirty="0"/>
              <a:t>(lower =further, higher= better resolution)</a:t>
            </a:r>
            <a:endParaRPr lang="en-GB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/>
              <a:t>Different transducer diameters </a:t>
            </a:r>
            <a:r>
              <a:rPr lang="en-GB" sz="1600" dirty="0"/>
              <a:t>(Larger = thinner beam)</a:t>
            </a:r>
          </a:p>
        </p:txBody>
      </p:sp>
    </p:spTree>
    <p:extLst>
      <p:ext uri="{BB962C8B-B14F-4D97-AF65-F5344CB8AC3E}">
        <p14:creationId xmlns:p14="http://schemas.microsoft.com/office/powerpoint/2010/main" val="222386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630262"/>
            <a:ext cx="7918648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The ESN series have focussed on: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Reliability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Modern design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dirty="0"/>
              <a:t>9” displays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dirty="0"/>
              <a:t>LAN coms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Automatic functions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dirty="0"/>
              <a:t>All automatic, local adjustments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Easy setup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dirty="0"/>
              <a:t>Transducers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dirty="0"/>
              <a:t>Dynamic noise adjustment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 err="1"/>
              <a:t>Optimalised</a:t>
            </a:r>
            <a:r>
              <a:rPr lang="en-GB" sz="1600" dirty="0"/>
              <a:t> for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dirty="0"/>
              <a:t>Shallow measurements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dirty="0"/>
              <a:t>Deep measurements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INS (ESN200)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Remote service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 dirty="0"/>
              <a:t>Options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dirty="0"/>
          </a:p>
          <a:p>
            <a:pPr lvl="2">
              <a:lnSpc>
                <a:spcPct val="90000"/>
              </a:lnSpc>
              <a:spcBef>
                <a:spcPct val="20000"/>
              </a:spcBef>
            </a:pPr>
            <a:endParaRPr lang="en-GB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6200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Echosounders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7AC03302-DEDF-41AA-8F94-0C014CD3758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728868" y="2420888"/>
            <a:ext cx="3096384" cy="2116197"/>
          </a:xfrm>
          <a:prstGeom prst="rect">
            <a:avLst/>
          </a:prstGeom>
        </p:spPr>
      </p:pic>
      <p:pic>
        <p:nvPicPr>
          <p:cNvPr id="13" name="Picture 2" descr="G:\09_Released_Products\JB50E1-SA 01 ESN100 Transceiver unit\JB50black.jpg">
            <a:extLst>
              <a:ext uri="{FF2B5EF4-FFF2-40B4-BE49-F238E27FC236}">
                <a16:creationId xmlns:a16="http://schemas.microsoft.com/office/drawing/2014/main" id="{EBE071F0-D835-4AA2-A070-90AEA875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68" y="4744006"/>
            <a:ext cx="1201688" cy="1467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G:\04_Sales\PRODUCT PHOTOS\DL21\JB70D2-cropped.gif">
            <a:extLst>
              <a:ext uri="{FF2B5EF4-FFF2-40B4-BE49-F238E27FC236}">
                <a16:creationId xmlns:a16="http://schemas.microsoft.com/office/drawing/2014/main" id="{7AB3712A-7478-45BB-A0CF-4233DCE1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57" y="4427408"/>
            <a:ext cx="2459984" cy="213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6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35496" y="1700808"/>
            <a:ext cx="4824536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ESN100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Low cost, single channel (2 inputs) 50 and/or 200kHz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Limited IO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LAN, NMEA, alarm relay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24VDC input to JB50E1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JB50E1 to display is RS485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1 pair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Transceiver can be mounted near the transducer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endParaRPr lang="en-GB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6200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Echosounders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BF6ED-C9B6-46B4-88EB-6E60439B6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1700808"/>
            <a:ext cx="2229736" cy="4088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A0CE4-9553-4653-9F81-FFE577059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1716466"/>
            <a:ext cx="1853508" cy="43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7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DA89E02C-2AFB-418F-8174-0E008740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13" y="2789379"/>
            <a:ext cx="1077887" cy="8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747826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Rope with knots in it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Impeller towed behind a vessel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Impeller mounted on a vessel hull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Electromagnetic sensor – generating small currents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Doppler using the change of frequency as </a:t>
            </a:r>
            <a:r>
              <a:rPr lang="en-GB" sz="2000" dirty="0" err="1"/>
              <a:t>particals</a:t>
            </a:r>
            <a:r>
              <a:rPr lang="en-GB" sz="2000" dirty="0"/>
              <a:t> move towards the sensor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GPS – using a changing triangulated position in time, sometimes combined with the Doppler effect of the signals as they arrive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Correlation – Taking an acoustic snapshot of the </a:t>
            </a:r>
            <a:r>
              <a:rPr lang="en-GB" sz="2000" dirty="0" err="1"/>
              <a:t>particals</a:t>
            </a:r>
            <a:r>
              <a:rPr lang="en-GB" sz="2000" dirty="0"/>
              <a:t>, and then </a:t>
            </a:r>
            <a:r>
              <a:rPr lang="en-GB" sz="2000" dirty="0" err="1"/>
              <a:t>ashort</a:t>
            </a:r>
            <a:r>
              <a:rPr lang="en-GB" sz="2000" dirty="0"/>
              <a:t> time afterwards doing the same and measuring the difference using correlation techniques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RADAR – using the existing or a special radar to measure doppler movement of the surface of the water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6200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Speed log technologies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5"/>
              </a:rPr>
              <a:t>sales@skipper.no</a:t>
            </a:r>
            <a:endParaRPr lang="en-GB" sz="1100"/>
          </a:p>
          <a:p>
            <a:r>
              <a:rPr lang="en-GB" sz="1100">
                <a:hlinkClick r:id="rId6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2BD98C6-9752-4B1C-B0E1-1ED9330D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94" y="1486956"/>
            <a:ext cx="1077888" cy="12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ow Does a Global Positioning System (GPS) Tracking System Works?">
            <a:extLst>
              <a:ext uri="{FF2B5EF4-FFF2-40B4-BE49-F238E27FC236}">
                <a16:creationId xmlns:a16="http://schemas.microsoft.com/office/drawing/2014/main" id="{FBC15322-30E9-4A5F-90B0-758D7F86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09" y="3722685"/>
            <a:ext cx="978285" cy="7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atistics Corner: A guide to appropriate use of Correlation ...">
            <a:extLst>
              <a:ext uri="{FF2B5EF4-FFF2-40B4-BE49-F238E27FC236}">
                <a16:creationId xmlns:a16="http://schemas.microsoft.com/office/drawing/2014/main" id="{42A92150-15A5-4F31-8164-3126DA38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94" y="4514479"/>
            <a:ext cx="662186" cy="4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oducts – Miros Group">
            <a:extLst>
              <a:ext uri="{FF2B5EF4-FFF2-40B4-BE49-F238E27FC236}">
                <a16:creationId xmlns:a16="http://schemas.microsoft.com/office/drawing/2014/main" id="{01A4C9AB-DEE2-413A-A353-8DA1A19C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80" y="5277031"/>
            <a:ext cx="685800" cy="3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179512" y="1484784"/>
            <a:ext cx="4032448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ESN100</a:t>
            </a:r>
            <a:r>
              <a:rPr lang="en-GB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/>
              <a:t>ESN200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Dual channel,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Multiple frequencies, Narrow band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Logging / Printer options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Full IO ( 6x NMEA, Aux in and out, 2 x LAN)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INS compatible (Windows PC software available, web on the way)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Multiple displays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Many options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Synch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Mute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Temperature compensation</a:t>
            </a:r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85720" y="84619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Echosounders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140A2-616C-4627-9C8A-2266A6388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276" y="1241446"/>
            <a:ext cx="2328859" cy="4995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381F54-91CF-48DE-BB4A-9DBEF4FC4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421" y="1628800"/>
            <a:ext cx="2266855" cy="46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4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15D92778-AD90-46A0-AC6B-4BD2DA927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747826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Positioning / Planning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FWD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First 1/6 of the hull,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 front of thrusters, or any other protrusions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Laminar (even) flow as few bubbles as possible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This may be only working transducer at speed, so place lower </a:t>
            </a:r>
            <a:r>
              <a:rPr lang="en-GB" sz="2000" dirty="0" err="1"/>
              <a:t>freq</a:t>
            </a:r>
            <a:r>
              <a:rPr lang="en-GB" sz="2000" dirty="0"/>
              <a:t> here.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As low down as possible, and point vertical &lt; 5°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AFT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Avoid bubbles if possible, may only work at low speed,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6200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Echosounder - design into vessel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11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539552" y="1583285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Installation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Install the unit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Connect transducers,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Cabling to not be close to electrical noise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Cable shield to be grounded only at the transceiver / Electronic unit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Cabling from transducer is </a:t>
            </a:r>
            <a:r>
              <a:rPr lang="en-GB" sz="2000" dirty="0" err="1"/>
              <a:t>analog</a:t>
            </a:r>
            <a:r>
              <a:rPr lang="en-GB" sz="2000" dirty="0"/>
              <a:t>, </a:t>
            </a:r>
            <a:r>
              <a:rPr lang="en-GB" sz="1400" dirty="0"/>
              <a:t>1.5mm (100m) , 2.5mm (300m)</a:t>
            </a:r>
            <a:endParaRPr lang="en-GB" sz="2000" dirty="0"/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Connect communications and alarm (GPS input, VDR, Nav)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Check noise levels, if necessary add power filter.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If needed adjust the auto noise levels using the auto calibration function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System can run for a short time in air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2000" b="1" dirty="0"/>
              <a:t>Sea test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2000" dirty="0"/>
              <a:t>Check all is working, that noise level is low (self test)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6200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Echosounder - Installation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05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747826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Log onto USB / SD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Look at noise levels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Adjust levels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Test with ETT to see if there is problem with transducer or sounder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0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GB" sz="2000" dirty="0"/>
          </a:p>
          <a:p>
            <a:r>
              <a:rPr lang="en-GB" sz="1800" b="1" dirty="0"/>
              <a:t>ETT985 Transducer/</a:t>
            </a:r>
            <a:r>
              <a:rPr lang="en-GB" sz="1800" b="1" dirty="0" err="1"/>
              <a:t>Echotester</a:t>
            </a:r>
            <a:endParaRPr lang="en-GB" sz="1800" b="1" dirty="0"/>
          </a:p>
          <a:p>
            <a:pPr marL="457200" indent="-457200">
              <a:buFontTx/>
              <a:buChar char="-"/>
            </a:pPr>
            <a:r>
              <a:rPr lang="en-GB" sz="1800" b="1" dirty="0"/>
              <a:t>Tester for transducer frequencies from 10 kHz to 1 MHz</a:t>
            </a:r>
          </a:p>
          <a:p>
            <a:pPr marL="457200" indent="-457200">
              <a:buFontTx/>
              <a:buChar char="-"/>
            </a:pPr>
            <a:r>
              <a:rPr lang="en-GB" sz="1800" b="1" dirty="0"/>
              <a:t>Simulator for SKIPPER and other continuous wave Echo Sounders</a:t>
            </a:r>
          </a:p>
          <a:p>
            <a:pPr marL="457200" indent="-457200">
              <a:buFontTx/>
              <a:buChar char="-"/>
            </a:pPr>
            <a:r>
              <a:rPr lang="en-GB" sz="1800" b="1" dirty="0"/>
              <a:t>NMEA tester</a:t>
            </a:r>
          </a:p>
          <a:p>
            <a:pPr marL="457200" indent="-457200">
              <a:buFontTx/>
              <a:buChar char="-"/>
            </a:pPr>
            <a:r>
              <a:rPr lang="en-GB" sz="1800" b="1" dirty="0"/>
              <a:t>Programmable tests with SKIPPER service software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6200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Echosounder – Service / Diagnostics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Bilde 16" descr="Et bilde som inneholder bord, mobil, telefon, skilt&#10;&#10;Automatisk generert beskrivelse">
            <a:extLst>
              <a:ext uri="{FF2B5EF4-FFF2-40B4-BE49-F238E27FC236}">
                <a16:creationId xmlns:a16="http://schemas.microsoft.com/office/drawing/2014/main" id="{A77E1AD3-348A-4B26-9BD2-34DADEC2A9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3549341"/>
            <a:ext cx="1169222" cy="23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3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www.skipper.no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Brochures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Manuals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CAD files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Certificates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Video courses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Operation and installation manuals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Software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Software updates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PC software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Simulator software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Analysis  software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Free skipper service software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Information about service agents and distributors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HAT/SAT procedures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62140"/>
            <a:ext cx="2645939" cy="25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Contacts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SKIPPER Electronics AS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err="1">
                <a:latin typeface="+mn-lt"/>
              </a:rPr>
              <a:t>Tlf</a:t>
            </a:r>
            <a:r>
              <a:rPr lang="en-GB" sz="2800" kern="0" dirty="0">
                <a:latin typeface="+mn-lt"/>
              </a:rPr>
              <a:t>. 23 30 22 70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Fax.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23 30 22 71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>
                <a:latin typeface="+mn-lt"/>
              </a:rPr>
              <a:t>E-mail: sales@skipper.no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Service: support@skipper.no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GB" sz="28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Bilde 5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7" name="Bilde 6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  <a:endParaRPr lang="en-GB" sz="1100" dirty="0"/>
          </a:p>
        </p:txBody>
      </p:sp>
      <p:sp>
        <p:nvSpPr>
          <p:cNvPr id="10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1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  <a:endParaRPr lang="en-GB" sz="1100" dirty="0"/>
          </a:p>
        </p:txBody>
      </p:sp>
      <p:sp>
        <p:nvSpPr>
          <p:cNvPr id="12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  <a:endParaRPr lang="en-GB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pPr eaLnBrk="1" hangingPunct="1"/>
            <a:r>
              <a:rPr lang="nb-NO" dirty="0" err="1"/>
              <a:t>Future</a:t>
            </a:r>
            <a:r>
              <a:rPr lang="nb-NO" dirty="0"/>
              <a:t> web </a:t>
            </a:r>
            <a:r>
              <a:rPr lang="nb-NO" dirty="0" err="1"/>
              <a:t>courses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DL2 Calibration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the system to measure correctly on a sea trial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>
                <a:latin typeface="+mn-lt"/>
              </a:rPr>
              <a:t>DL2 Advanced Calibration – getting to 1%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+mn-lt"/>
              </a:rPr>
              <a:t>Getting the system to use its full potential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Integrated solutions, now and the future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latin typeface="+mn-lt"/>
              </a:rPr>
              <a:t>Now and tomorrow, Application or web?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else?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GB" sz="28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Bilde 5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7" name="Bilde 6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  <a:endParaRPr lang="en-GB" sz="1100" dirty="0"/>
          </a:p>
        </p:txBody>
      </p:sp>
      <p:sp>
        <p:nvSpPr>
          <p:cNvPr id="10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1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  <a:endParaRPr lang="en-GB" sz="1100" dirty="0"/>
          </a:p>
        </p:txBody>
      </p:sp>
      <p:sp>
        <p:nvSpPr>
          <p:cNvPr id="12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9696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1D9472D-7692-4EAB-8035-42DDAAB9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4409855"/>
            <a:ext cx="1234494" cy="872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19B11-55C9-4AD2-9B4B-4990A22B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81" y="2714832"/>
            <a:ext cx="1034984" cy="654475"/>
          </a:xfrm>
          <a:prstGeom prst="rect">
            <a:avLst/>
          </a:prstGeom>
        </p:spPr>
      </p:pic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747826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Speed through water only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Rope – inconvenient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Impeller – growth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Electromagnetic – Measures on the surface of the hull, need some calibration with growth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Radar – measures at surface. weather will have an effect, expensive, unless it uses ships radar, and then not standalone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SOG only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GPS – antenna position and short term effect due to movement of the vessel, and blind zones, no depth limitation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SOG and STW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Doppler few problems, measures at a distance from the hull, SOG is  depth limited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dirty="0"/>
              <a:t>Correlation, quite complex, measures vertically, usually 2 systems. SOG is depth limited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6200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Speed log technologies - challenges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6"/>
              </a:rPr>
              <a:t>sales@skipper.no</a:t>
            </a:r>
            <a:endParaRPr lang="en-GB" sz="1100"/>
          </a:p>
          <a:p>
            <a:r>
              <a:rPr lang="en-GB" sz="1100">
                <a:hlinkClick r:id="rId7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DAA448C-D866-4FEB-B466-5B90DA5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5001"/>
            <a:ext cx="1518320" cy="10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hips Radar Stock Photos &amp; Ships Radar Stock Images - Alamy">
            <a:extLst>
              <a:ext uri="{FF2B5EF4-FFF2-40B4-BE49-F238E27FC236}">
                <a16:creationId xmlns:a16="http://schemas.microsoft.com/office/drawing/2014/main" id="{069E7F1A-2EC6-41A5-8611-59B79F2A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55" y="3515054"/>
            <a:ext cx="1007022" cy="6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747826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 EML224 Compact Electromagnetic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 Small sensor 60mm, 1 or 2 axis, low cost, smart sensor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Temp sensor</a:t>
            </a:r>
            <a:endParaRPr lang="en-GB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DL1 Doppler – single axis Doppler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 Small sensor 60mm, 1 Axis Doppler (forward and aft beam), low cost, smart sensor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Temp sensor</a:t>
            </a:r>
            <a:endParaRPr lang="en-GB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DL2 Doppler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100mm sensor, 2 axis STW and SOG, depth , temp, tilt. Smart sensor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Multiple frequencies, for higher accuracy/ robustness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Accurate, after calibration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DL21 Doppler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- Dual/Combined DL2 DL1 in 100mm housing, dual system for vessels over 50kGRT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36241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Picture 4" descr="G:\04_Sales\PRODUCT PHOTOS\DL21\JB70D2-cropped.gif">
            <a:extLst>
              <a:ext uri="{FF2B5EF4-FFF2-40B4-BE49-F238E27FC236}">
                <a16:creationId xmlns:a16="http://schemas.microsoft.com/office/drawing/2014/main" id="{0A479BA8-64CD-4664-98D9-43614BF1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4107940"/>
            <a:ext cx="1701182" cy="147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B281E96-FE8F-4E0D-B41B-78EA4D133A6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539278" y="3551787"/>
            <a:ext cx="1395882" cy="872745"/>
          </a:xfrm>
          <a:prstGeom prst="rect">
            <a:avLst/>
          </a:prstGeom>
        </p:spPr>
      </p:pic>
      <p:pic>
        <p:nvPicPr>
          <p:cNvPr id="15" name="Bilde 16">
            <a:extLst>
              <a:ext uri="{FF2B5EF4-FFF2-40B4-BE49-F238E27FC236}">
                <a16:creationId xmlns:a16="http://schemas.microsoft.com/office/drawing/2014/main" id="{F58F5CBC-EE74-46DA-8D2F-A31FC596D1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79" y="5528190"/>
            <a:ext cx="1236388" cy="7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Bilde 2">
            <a:extLst>
              <a:ext uri="{FF2B5EF4-FFF2-40B4-BE49-F238E27FC236}">
                <a16:creationId xmlns:a16="http://schemas.microsoft.com/office/drawing/2014/main" id="{E10AED0D-063C-4AA4-83BE-BF409F175C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88" y="2278467"/>
            <a:ext cx="428698" cy="115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423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747826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 EML224 Compact Electromagnetic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 Small sensor 60mm, 1 or 2 axis, low cost, smart sensor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Temp sensor</a:t>
            </a:r>
            <a:endParaRPr lang="en-GB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DL1 Doppler – single axis Doppler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 Small sensor 60mm, 1 Axis Doppler (forward and aft beam), low cost, smart sensor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Temp sensor</a:t>
            </a:r>
            <a:endParaRPr lang="en-GB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36241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Picture 4" descr="G:\04_Sales\PRODUCT PHOTOS\DL21\JB70D2-cropped.gif">
            <a:extLst>
              <a:ext uri="{FF2B5EF4-FFF2-40B4-BE49-F238E27FC236}">
                <a16:creationId xmlns:a16="http://schemas.microsoft.com/office/drawing/2014/main" id="{0A479BA8-64CD-4664-98D9-43614BF1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78" y="4267919"/>
            <a:ext cx="1701182" cy="147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B281E96-FE8F-4E0D-B41B-78EA4D133A6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669227" y="5156728"/>
            <a:ext cx="1395882" cy="872745"/>
          </a:xfrm>
          <a:prstGeom prst="rect">
            <a:avLst/>
          </a:prstGeom>
        </p:spPr>
      </p:pic>
      <p:pic>
        <p:nvPicPr>
          <p:cNvPr id="16" name="Bilde 2">
            <a:extLst>
              <a:ext uri="{FF2B5EF4-FFF2-40B4-BE49-F238E27FC236}">
                <a16:creationId xmlns:a16="http://schemas.microsoft.com/office/drawing/2014/main" id="{E10AED0D-063C-4AA4-83BE-BF409F175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33" y="4728743"/>
            <a:ext cx="428698" cy="115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Bilde 5" descr="EML224 Compact display CD401E2-SA.jpg">
            <a:extLst>
              <a:ext uri="{FF2B5EF4-FFF2-40B4-BE49-F238E27FC236}">
                <a16:creationId xmlns:a16="http://schemas.microsoft.com/office/drawing/2014/main" id="{9F577393-AD23-45C1-8FB6-A987202BCF8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5992" y="4241864"/>
            <a:ext cx="618234" cy="61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8580FB-643C-455F-9BEC-F11BE7211F17}"/>
              </a:ext>
            </a:extLst>
          </p:cNvPr>
          <p:cNvSpPr txBox="1"/>
          <p:nvPr/>
        </p:nvSpPr>
        <p:spPr>
          <a:xfrm>
            <a:off x="4667860" y="4930803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COMING 2021</a:t>
            </a:r>
            <a:endParaRPr lang="en-GB" sz="900" dirty="0"/>
          </a:p>
        </p:txBody>
      </p:sp>
      <p:pic>
        <p:nvPicPr>
          <p:cNvPr id="18" name="Bilde 5" descr="EML224 Compact display CD401E2-SA.jpg">
            <a:extLst>
              <a:ext uri="{FF2B5EF4-FFF2-40B4-BE49-F238E27FC236}">
                <a16:creationId xmlns:a16="http://schemas.microsoft.com/office/drawing/2014/main" id="{9022A5B3-670E-4355-AE02-83266E96FF6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0337" y="1540637"/>
            <a:ext cx="618234" cy="61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B3C9C64-B16D-490A-B3B8-6961C0A0CEB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86695" y="1274273"/>
            <a:ext cx="1395882" cy="8727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2E6682-9C7C-4B5F-B6B2-67748DF8B60D}"/>
              </a:ext>
            </a:extLst>
          </p:cNvPr>
          <p:cNvSpPr txBox="1"/>
          <p:nvPr/>
        </p:nvSpPr>
        <p:spPr>
          <a:xfrm>
            <a:off x="7485328" y="1048348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COMING 2021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6706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747826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 EML224 Compact Electromagnetic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 Small sensor 60mm, 1 or 2 axis, low cost, smart sensor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Temp sensor</a:t>
            </a:r>
            <a:endParaRPr lang="en-GB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DL1 Doppler – single axis Doppler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 Small sensor 60mm, 1 Axis Doppler (forward and aft beam), low cost, smart sensor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Temp sensor</a:t>
            </a:r>
            <a:endParaRPr lang="en-GB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DL2 Doppler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100mm sensor, 2 axis STW and SOG, depth , temp, tilt. Smart sensor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Multiple frequencies, for higher accuracy/ robustness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800" dirty="0"/>
              <a:t>Accurate, after calibration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DL21 Doppler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- Dual/Combined DL2 DL1 in 100mm housing, dual system for vessels over 50kGRT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85800" y="836241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2" name="Picture 4" descr="G:\04_Sales\PRODUCT PHOTOS\DL21\JB70D2-cropped.gif">
            <a:extLst>
              <a:ext uri="{FF2B5EF4-FFF2-40B4-BE49-F238E27FC236}">
                <a16:creationId xmlns:a16="http://schemas.microsoft.com/office/drawing/2014/main" id="{0A479BA8-64CD-4664-98D9-43614BF1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8" y="4107940"/>
            <a:ext cx="1701182" cy="147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B281E96-FE8F-4E0D-B41B-78EA4D133A6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539278" y="3551787"/>
            <a:ext cx="1395882" cy="872745"/>
          </a:xfrm>
          <a:prstGeom prst="rect">
            <a:avLst/>
          </a:prstGeom>
        </p:spPr>
      </p:pic>
      <p:pic>
        <p:nvPicPr>
          <p:cNvPr id="15" name="Bilde 16">
            <a:extLst>
              <a:ext uri="{FF2B5EF4-FFF2-40B4-BE49-F238E27FC236}">
                <a16:creationId xmlns:a16="http://schemas.microsoft.com/office/drawing/2014/main" id="{F58F5CBC-EE74-46DA-8D2F-A31FC596D1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79" y="5528190"/>
            <a:ext cx="1236388" cy="7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Bilde 2">
            <a:extLst>
              <a:ext uri="{FF2B5EF4-FFF2-40B4-BE49-F238E27FC236}">
                <a16:creationId xmlns:a16="http://schemas.microsoft.com/office/drawing/2014/main" id="{E10AED0D-063C-4AA4-83BE-BF409F175C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88" y="2278467"/>
            <a:ext cx="428698" cy="115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161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557038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 EML224 Compact Electromagnetic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DL1 Doppler – single axis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DL21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SATLOG SL1200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- Basic </a:t>
            </a:r>
            <a:r>
              <a:rPr lang="en-GB" sz="1800" dirty="0" err="1"/>
              <a:t>Satlog</a:t>
            </a:r>
            <a:r>
              <a:rPr lang="en-GB" sz="1800" dirty="0"/>
              <a:t> SOG system, with dual antenna simple junction box and display, no external equipment (Gyro) needed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65190" y="79095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0BDAA09-5D09-4344-8833-1CF1754D159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441286" y="1659388"/>
            <a:ext cx="1643074" cy="1019918"/>
          </a:xfrm>
          <a:prstGeom prst="rect">
            <a:avLst/>
          </a:prstGeom>
        </p:spPr>
      </p:pic>
      <p:pic>
        <p:nvPicPr>
          <p:cNvPr id="16" name="Bilde 2">
            <a:extLst>
              <a:ext uri="{FF2B5EF4-FFF2-40B4-BE49-F238E27FC236}">
                <a16:creationId xmlns:a16="http://schemas.microsoft.com/office/drawing/2014/main" id="{59EC8638-AA82-4F3E-AE66-ED7E202FE1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48" y="1285692"/>
            <a:ext cx="1881214" cy="3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Bilde 6">
            <a:extLst>
              <a:ext uri="{FF2B5EF4-FFF2-40B4-BE49-F238E27FC236}">
                <a16:creationId xmlns:a16="http://schemas.microsoft.com/office/drawing/2014/main" id="{5B28DFF8-8B23-45B7-9CA9-EB67BE6FA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33" y="2129099"/>
            <a:ext cx="1425782" cy="94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5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557038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 EML224 Compact Electromagnetic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DL1 Doppler – single axis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DL21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SATLOG SL1200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SATLOG SD21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- Combined </a:t>
            </a:r>
            <a:r>
              <a:rPr lang="en-GB" sz="1800" dirty="0" err="1"/>
              <a:t>Satlog</a:t>
            </a:r>
            <a:r>
              <a:rPr lang="en-GB" sz="1800" dirty="0"/>
              <a:t> and DL1 for vessels requiring separate SOG and STW systems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65190" y="79095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0BDAA09-5D09-4344-8833-1CF1754D159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441286" y="1659388"/>
            <a:ext cx="1643074" cy="1019918"/>
          </a:xfrm>
          <a:prstGeom prst="rect">
            <a:avLst/>
          </a:prstGeom>
        </p:spPr>
      </p:pic>
      <p:pic>
        <p:nvPicPr>
          <p:cNvPr id="16" name="Bilde 2">
            <a:extLst>
              <a:ext uri="{FF2B5EF4-FFF2-40B4-BE49-F238E27FC236}">
                <a16:creationId xmlns:a16="http://schemas.microsoft.com/office/drawing/2014/main" id="{59EC8638-AA82-4F3E-AE66-ED7E202FE1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48" y="1285692"/>
            <a:ext cx="1881214" cy="3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G:\04_Sales\PRODUCT PHOTOS\DL21\JB70D2-cropped.gif">
            <a:extLst>
              <a:ext uri="{FF2B5EF4-FFF2-40B4-BE49-F238E27FC236}">
                <a16:creationId xmlns:a16="http://schemas.microsoft.com/office/drawing/2014/main" id="{AD8CEBE1-C5B1-4794-9D33-FFE2FD2E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0" y="1824095"/>
            <a:ext cx="1701182" cy="147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e 5" descr="EML224 Compact display CD401E2-SA.jpg">
            <a:extLst>
              <a:ext uri="{FF2B5EF4-FFF2-40B4-BE49-F238E27FC236}">
                <a16:creationId xmlns:a16="http://schemas.microsoft.com/office/drawing/2014/main" id="{BF8B5BDF-3EE9-4429-8472-8863C894FFC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3086" y="1576435"/>
            <a:ext cx="427895" cy="42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Bilde 2">
            <a:extLst>
              <a:ext uri="{FF2B5EF4-FFF2-40B4-BE49-F238E27FC236}">
                <a16:creationId xmlns:a16="http://schemas.microsoft.com/office/drawing/2014/main" id="{4C2C8BA5-D550-4E32-B0CC-754256FABC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62" y="2798655"/>
            <a:ext cx="313506" cy="84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341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685800" y="1557038"/>
            <a:ext cx="777240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 EML224 Compact Electromagnetic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DL1 Doppler – single axis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DL21 Doppler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SATLOG SL1200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SKIPPER SATLOG SD21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SKIPPER EMES60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 dirty="0"/>
              <a:t>- Combined EML and Echosounder for a minimum spec vessel, low cost, single 60mm transducer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265190" y="79095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SKIPPER Speed Log</a:t>
            </a:r>
          </a:p>
        </p:txBody>
      </p:sp>
      <p:pic>
        <p:nvPicPr>
          <p:cNvPr id="5" name="Bilde 4" descr="Wa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9144000" cy="1142984"/>
          </a:xfrm>
          <a:prstGeom prst="rect">
            <a:avLst/>
          </a:prstGeom>
        </p:spPr>
      </p:pic>
      <p:pic>
        <p:nvPicPr>
          <p:cNvPr id="6" name="Bilde 5" descr="skipper logo, Black transp.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40"/>
            <a:ext cx="4551195" cy="785818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0" y="6286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/>
          <p:nvPr/>
        </p:nvSpPr>
        <p:spPr>
          <a:xfrm>
            <a:off x="285720" y="6257848"/>
            <a:ext cx="1643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SKIPPER</a:t>
            </a:r>
            <a:r>
              <a:rPr lang="en-GB" sz="1100"/>
              <a:t> Electronics AS</a:t>
            </a:r>
          </a:p>
          <a:p>
            <a:r>
              <a:rPr lang="en-GB" sz="1100"/>
              <a:t>Enebakkveien 150</a:t>
            </a:r>
          </a:p>
          <a:p>
            <a:r>
              <a:rPr lang="en-GB" sz="1100"/>
              <a:t>0680 Oslo</a:t>
            </a:r>
          </a:p>
        </p:txBody>
      </p:sp>
      <p:sp>
        <p:nvSpPr>
          <p:cNvPr id="9" name="TekstSylinder 10"/>
          <p:cNvSpPr txBox="1"/>
          <p:nvPr/>
        </p:nvSpPr>
        <p:spPr>
          <a:xfrm>
            <a:off x="3000364" y="63579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10" name="TekstSylinder 11"/>
          <p:cNvSpPr txBox="1"/>
          <p:nvPr/>
        </p:nvSpPr>
        <p:spPr>
          <a:xfrm>
            <a:off x="6143636" y="6357946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Tlf. +47 23 30 22 70</a:t>
            </a:r>
          </a:p>
          <a:p>
            <a:pPr algn="ctr"/>
            <a:r>
              <a:rPr lang="en-GB" sz="1100"/>
              <a:t>Fax +47 23 30 22 71</a:t>
            </a:r>
          </a:p>
        </p:txBody>
      </p:sp>
      <p:sp>
        <p:nvSpPr>
          <p:cNvPr id="11" name="TekstSylinder 13"/>
          <p:cNvSpPr txBox="1"/>
          <p:nvPr/>
        </p:nvSpPr>
        <p:spPr>
          <a:xfrm>
            <a:off x="7715304" y="6357946"/>
            <a:ext cx="142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hlinkClick r:id="rId4"/>
              </a:rPr>
              <a:t>sales@skipper.no</a:t>
            </a:r>
            <a:endParaRPr lang="en-GB" sz="1100"/>
          </a:p>
          <a:p>
            <a:r>
              <a:rPr lang="en-GB" sz="1100">
                <a:hlinkClick r:id="rId5"/>
              </a:rPr>
              <a:t>support@skipper.no</a:t>
            </a:r>
            <a:r>
              <a:rPr lang="en-GB" sz="1100"/>
              <a:t> </a:t>
            </a:r>
          </a:p>
        </p:txBody>
      </p:sp>
      <p:pic>
        <p:nvPicPr>
          <p:cNvPr id="20" name="Bilde 1">
            <a:extLst>
              <a:ext uri="{FF2B5EF4-FFF2-40B4-BE49-F238E27FC236}">
                <a16:creationId xmlns:a16="http://schemas.microsoft.com/office/drawing/2014/main" id="{4C8D5ECA-620D-4E4C-8480-7CDA9FE3D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209" y="344096"/>
            <a:ext cx="864096" cy="1141505"/>
          </a:xfrm>
          <a:prstGeom prst="rect">
            <a:avLst/>
          </a:prstGeom>
        </p:spPr>
      </p:pic>
      <p:pic>
        <p:nvPicPr>
          <p:cNvPr id="21" name="Bilde 5">
            <a:extLst>
              <a:ext uri="{FF2B5EF4-FFF2-40B4-BE49-F238E27FC236}">
                <a16:creationId xmlns:a16="http://schemas.microsoft.com/office/drawing/2014/main" id="{751B8EA3-1D17-453F-8B75-F3AAA1569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055" y="324843"/>
            <a:ext cx="864096" cy="1141505"/>
          </a:xfrm>
          <a:prstGeom prst="rect">
            <a:avLst/>
          </a:prstGeom>
        </p:spPr>
      </p:pic>
      <p:pic>
        <p:nvPicPr>
          <p:cNvPr id="22" name="Bilde 6">
            <a:extLst>
              <a:ext uri="{FF2B5EF4-FFF2-40B4-BE49-F238E27FC236}">
                <a16:creationId xmlns:a16="http://schemas.microsoft.com/office/drawing/2014/main" id="{AE5BE153-DB01-4FDC-898E-502AA536D3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079" y="1574600"/>
            <a:ext cx="2414072" cy="984063"/>
          </a:xfrm>
          <a:prstGeom prst="rect">
            <a:avLst/>
          </a:prstGeom>
        </p:spPr>
      </p:pic>
      <p:pic>
        <p:nvPicPr>
          <p:cNvPr id="23" name="Bilde 19">
            <a:extLst>
              <a:ext uri="{FF2B5EF4-FFF2-40B4-BE49-F238E27FC236}">
                <a16:creationId xmlns:a16="http://schemas.microsoft.com/office/drawing/2014/main" id="{F430F822-DD96-41FD-90C5-AA497EB1B7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62" r="70539"/>
          <a:stretch/>
        </p:blipFill>
        <p:spPr>
          <a:xfrm>
            <a:off x="8346786" y="2576225"/>
            <a:ext cx="765648" cy="1013687"/>
          </a:xfrm>
          <a:prstGeom prst="rect">
            <a:avLst/>
          </a:prstGeom>
        </p:spPr>
      </p:pic>
      <p:pic>
        <p:nvPicPr>
          <p:cNvPr id="24" name="Bilde 20">
            <a:extLst>
              <a:ext uri="{FF2B5EF4-FFF2-40B4-BE49-F238E27FC236}">
                <a16:creationId xmlns:a16="http://schemas.microsoft.com/office/drawing/2014/main" id="{9F4842E0-0DE8-4309-B1DB-DA13E9391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2217" y="3620578"/>
            <a:ext cx="406200" cy="7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4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5639</TotalTime>
  <Words>2578</Words>
  <Application>Microsoft Office PowerPoint</Application>
  <PresentationFormat>On-screen Show (4:3)</PresentationFormat>
  <Paragraphs>489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Office-tema</vt:lpstr>
      <vt:lpstr>Acrobat Document</vt:lpstr>
      <vt:lpstr>SKIPPER Technical Product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SKIPPER Technical Product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www.skipper.no</vt:lpstr>
      <vt:lpstr>Contacts</vt:lpstr>
      <vt:lpstr>Future web courses</vt:lpstr>
    </vt:vector>
  </TitlesOfParts>
  <Company>Skipper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 connelly</cp:lastModifiedBy>
  <cp:revision>262</cp:revision>
  <dcterms:created xsi:type="dcterms:W3CDTF">2005-11-16T08:38:32Z</dcterms:created>
  <dcterms:modified xsi:type="dcterms:W3CDTF">2020-05-26T05:52:47Z</dcterms:modified>
</cp:coreProperties>
</file>